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Supermolot Neue Expanded" charset="1" panose="02000503020000020004"/>
      <p:regular r:id="rId22"/>
    </p:embeddedFont>
    <p:embeddedFont>
      <p:font typeface="TT Supermolot Neue Expanded Bold" charset="1" panose="020008030000000200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audynatalie" TargetMode="External" Type="http://schemas.openxmlformats.org/officeDocument/2006/relationships/hyperlink"/><Relationship Id="rId11" Target="https://github.com/dityalif" TargetMode="External" Type="http://schemas.openxmlformats.org/officeDocument/2006/relationships/hyperlink"/><Relationship Id="rId12" Target="https://github.com/alfons07" TargetMode="External" Type="http://schemas.openxmlformats.org/officeDocument/2006/relationships/hyperlink"/><Relationship Id="rId13" Target="https://github.com/BlueBerryCakeee" TargetMode="External" Type="http://schemas.openxmlformats.org/officeDocument/2006/relationships/hyperlink"/><Relationship Id="rId2" Target="../media/image1.jpeg" Type="http://schemas.openxmlformats.org/officeDocument/2006/relationships/image"/><Relationship Id="rId3" Target="../media/image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89639" y="8469381"/>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829682" y="2239158"/>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10146" y="3076244"/>
            <a:ext cx="14926975" cy="5387144"/>
          </a:xfrm>
          <a:custGeom>
            <a:avLst/>
            <a:gdLst/>
            <a:ahLst/>
            <a:cxnLst/>
            <a:rect r="r" b="b" t="t" l="l"/>
            <a:pathLst>
              <a:path h="5387144" w="14926975">
                <a:moveTo>
                  <a:pt x="0" y="0"/>
                </a:moveTo>
                <a:lnTo>
                  <a:pt x="14926975" y="0"/>
                </a:lnTo>
                <a:lnTo>
                  <a:pt x="14926975" y="5387144"/>
                </a:lnTo>
                <a:lnTo>
                  <a:pt x="0" y="5387144"/>
                </a:lnTo>
                <a:lnTo>
                  <a:pt x="0" y="0"/>
                </a:lnTo>
                <a:close/>
              </a:path>
            </a:pathLst>
          </a:custGeom>
          <a:blipFill>
            <a:blip r:embed="rId7">
              <a:extLst>
                <a:ext uri="{96DAC541-7B7A-43D3-8B79-37D633B846F1}">
                  <asvg:svgBlip xmlns:asvg="http://schemas.microsoft.com/office/drawing/2016/SVG/main" r:embed="rId8"/>
                </a:ext>
              </a:extLst>
            </a:blip>
            <a:stretch>
              <a:fillRect l="-48168" t="0" r="0" b="-58722"/>
            </a:stretch>
          </a:blipFill>
        </p:spPr>
      </p:sp>
      <p:sp>
        <p:nvSpPr>
          <p:cNvPr name="TextBox 8" id="8"/>
          <p:cNvSpPr txBox="true"/>
          <p:nvPr/>
        </p:nvSpPr>
        <p:spPr>
          <a:xfrm rot="0">
            <a:off x="5862482" y="3686693"/>
            <a:ext cx="6563037" cy="873143"/>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TT Supermolot Neue Expanded"/>
                <a:ea typeface="TT Supermolot Neue Expanded"/>
                <a:cs typeface="TT Supermolot Neue Expanded"/>
                <a:sym typeface="TT Supermolot Neue Expanded"/>
              </a:rPr>
              <a:t>Group 24</a:t>
            </a:r>
          </a:p>
        </p:txBody>
      </p:sp>
      <p:sp>
        <p:nvSpPr>
          <p:cNvPr name="TextBox 9" id="9"/>
          <p:cNvSpPr txBox="true"/>
          <p:nvPr/>
        </p:nvSpPr>
        <p:spPr>
          <a:xfrm rot="0">
            <a:off x="2307381" y="4331217"/>
            <a:ext cx="13673239" cy="1975039"/>
          </a:xfrm>
          <a:prstGeom prst="rect">
            <a:avLst/>
          </a:prstGeom>
        </p:spPr>
        <p:txBody>
          <a:bodyPr anchor="t" rtlCol="false" tIns="0" lIns="0" bIns="0" rIns="0">
            <a:spAutoFit/>
          </a:bodyPr>
          <a:lstStyle/>
          <a:p>
            <a:pPr algn="ctr" marL="0" indent="0" lvl="0">
              <a:lnSpc>
                <a:spcPts val="16089"/>
              </a:lnSpc>
              <a:spcBef>
                <a:spcPct val="0"/>
              </a:spcBef>
            </a:pPr>
            <a:r>
              <a:rPr lang="en-US" b="true" sz="11492">
                <a:solidFill>
                  <a:srgbClr val="FFFFFF"/>
                </a:solidFill>
                <a:latin typeface="TT Supermolot Neue Expanded Bold"/>
                <a:ea typeface="TT Supermolot Neue Expanded Bold"/>
                <a:cs typeface="TT Supermolot Neue Expanded Bold"/>
                <a:sym typeface="TT Supermolot Neue Expanded Bold"/>
              </a:rPr>
              <a:t>QUEST-NEST</a:t>
            </a:r>
          </a:p>
        </p:txBody>
      </p:sp>
      <p:sp>
        <p:nvSpPr>
          <p:cNvPr name="TextBox 10" id="10"/>
          <p:cNvSpPr txBox="true"/>
          <p:nvPr/>
        </p:nvSpPr>
        <p:spPr>
          <a:xfrm rot="0">
            <a:off x="3125338" y="6191957"/>
            <a:ext cx="11396818" cy="873143"/>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TT Supermolot Neue Expanded"/>
                <a:ea typeface="TT Supermolot Neue Expanded"/>
                <a:cs typeface="TT Supermolot Neue Expanded"/>
                <a:sym typeface="TT Supermolot Neue Expanded"/>
              </a:rPr>
              <a:t>Proyek Akhir Sistem Basis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34579" y="2660698"/>
            <a:ext cx="8609421" cy="6220307"/>
          </a:xfrm>
          <a:custGeom>
            <a:avLst/>
            <a:gdLst/>
            <a:ahLst/>
            <a:cxnLst/>
            <a:rect r="r" b="b" t="t" l="l"/>
            <a:pathLst>
              <a:path h="6220307" w="8609421">
                <a:moveTo>
                  <a:pt x="0" y="0"/>
                </a:moveTo>
                <a:lnTo>
                  <a:pt x="8609421" y="0"/>
                </a:lnTo>
                <a:lnTo>
                  <a:pt x="8609421" y="6220307"/>
                </a:lnTo>
                <a:lnTo>
                  <a:pt x="0" y="6220307"/>
                </a:lnTo>
                <a:lnTo>
                  <a:pt x="0" y="0"/>
                </a:lnTo>
                <a:close/>
              </a:path>
            </a:pathLst>
          </a:custGeom>
          <a:blipFill>
            <a:blip r:embed="rId7"/>
            <a:stretch>
              <a:fillRect l="0" t="0" r="0" b="0"/>
            </a:stretch>
          </a:blipFill>
        </p:spPr>
      </p:sp>
      <p:sp>
        <p:nvSpPr>
          <p:cNvPr name="Freeform 8" id="8"/>
          <p:cNvSpPr/>
          <p:nvPr/>
        </p:nvSpPr>
        <p:spPr>
          <a:xfrm flipH="false" flipV="false" rot="0">
            <a:off x="9338024" y="2634168"/>
            <a:ext cx="8415398" cy="6343106"/>
          </a:xfrm>
          <a:custGeom>
            <a:avLst/>
            <a:gdLst/>
            <a:ahLst/>
            <a:cxnLst/>
            <a:rect r="r" b="b" t="t" l="l"/>
            <a:pathLst>
              <a:path h="6343106" w="8415398">
                <a:moveTo>
                  <a:pt x="0" y="0"/>
                </a:moveTo>
                <a:lnTo>
                  <a:pt x="8415397" y="0"/>
                </a:lnTo>
                <a:lnTo>
                  <a:pt x="8415397" y="6343106"/>
                </a:lnTo>
                <a:lnTo>
                  <a:pt x="0" y="6343106"/>
                </a:lnTo>
                <a:lnTo>
                  <a:pt x="0" y="0"/>
                </a:lnTo>
                <a:close/>
              </a:path>
            </a:pathLst>
          </a:custGeom>
          <a:blipFill>
            <a:blip r:embed="rId8"/>
            <a:stretch>
              <a:fillRect l="0" t="0" r="0" b="0"/>
            </a:stretch>
          </a:blipFill>
        </p:spPr>
      </p:sp>
      <p:sp>
        <p:nvSpPr>
          <p:cNvPr name="TextBox 9" id="9"/>
          <p:cNvSpPr txBox="true"/>
          <p:nvPr/>
        </p:nvSpPr>
        <p:spPr>
          <a:xfrm rot="0">
            <a:off x="3746865" y="438159"/>
            <a:ext cx="11182318"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Register Page</a:t>
            </a:r>
          </a:p>
        </p:txBody>
      </p:sp>
      <p:sp>
        <p:nvSpPr>
          <p:cNvPr name="TextBox 10" id="10"/>
          <p:cNvSpPr txBox="true"/>
          <p:nvPr/>
        </p:nvSpPr>
        <p:spPr>
          <a:xfrm rot="0">
            <a:off x="1410146" y="1876509"/>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10134895" y="1834896"/>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11525" y="1707116"/>
            <a:ext cx="8115300" cy="8186936"/>
          </a:xfrm>
          <a:custGeom>
            <a:avLst/>
            <a:gdLst/>
            <a:ahLst/>
            <a:cxnLst/>
            <a:rect r="r" b="b" t="t" l="l"/>
            <a:pathLst>
              <a:path h="8186936" w="8115300">
                <a:moveTo>
                  <a:pt x="0" y="0"/>
                </a:moveTo>
                <a:lnTo>
                  <a:pt x="8115300" y="0"/>
                </a:lnTo>
                <a:lnTo>
                  <a:pt x="8115300" y="8186936"/>
                </a:lnTo>
                <a:lnTo>
                  <a:pt x="0" y="8186936"/>
                </a:lnTo>
                <a:lnTo>
                  <a:pt x="0" y="0"/>
                </a:lnTo>
                <a:close/>
              </a:path>
            </a:pathLst>
          </a:custGeom>
          <a:blipFill>
            <a:blip r:embed="rId7"/>
            <a:stretch>
              <a:fillRect l="0" t="0" r="0" b="0"/>
            </a:stretch>
          </a:blipFill>
        </p:spPr>
      </p:sp>
      <p:sp>
        <p:nvSpPr>
          <p:cNvPr name="Freeform 8" id="8"/>
          <p:cNvSpPr/>
          <p:nvPr/>
        </p:nvSpPr>
        <p:spPr>
          <a:xfrm flipH="false" flipV="false" rot="0">
            <a:off x="9144000" y="1639594"/>
            <a:ext cx="8280369" cy="8321979"/>
          </a:xfrm>
          <a:custGeom>
            <a:avLst/>
            <a:gdLst/>
            <a:ahLst/>
            <a:cxnLst/>
            <a:rect r="r" b="b" t="t" l="l"/>
            <a:pathLst>
              <a:path h="8321979" w="8280369">
                <a:moveTo>
                  <a:pt x="0" y="0"/>
                </a:moveTo>
                <a:lnTo>
                  <a:pt x="8280369" y="0"/>
                </a:lnTo>
                <a:lnTo>
                  <a:pt x="8280369" y="8321980"/>
                </a:lnTo>
                <a:lnTo>
                  <a:pt x="0" y="8321980"/>
                </a:lnTo>
                <a:lnTo>
                  <a:pt x="0" y="0"/>
                </a:lnTo>
                <a:close/>
              </a:path>
            </a:pathLst>
          </a:custGeom>
          <a:blipFill>
            <a:blip r:embed="rId8"/>
            <a:stretch>
              <a:fillRect l="0" t="0" r="0" b="0"/>
            </a:stretch>
          </a:blipFill>
        </p:spPr>
      </p:sp>
      <p:sp>
        <p:nvSpPr>
          <p:cNvPr name="TextBox 9" id="9"/>
          <p:cNvSpPr txBox="true"/>
          <p:nvPr/>
        </p:nvSpPr>
        <p:spPr>
          <a:xfrm rot="0">
            <a:off x="5772520" y="-133350"/>
            <a:ext cx="6742959"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Home Page </a:t>
            </a:r>
          </a:p>
        </p:txBody>
      </p:sp>
      <p:sp>
        <p:nvSpPr>
          <p:cNvPr name="TextBox 10" id="10"/>
          <p:cNvSpPr txBox="true"/>
          <p:nvPr/>
        </p:nvSpPr>
        <p:spPr>
          <a:xfrm rot="0">
            <a:off x="1497695" y="1018177"/>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9800800" y="847654"/>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20265" y="2524917"/>
            <a:ext cx="8823735" cy="6452356"/>
          </a:xfrm>
          <a:custGeom>
            <a:avLst/>
            <a:gdLst/>
            <a:ahLst/>
            <a:cxnLst/>
            <a:rect r="r" b="b" t="t" l="l"/>
            <a:pathLst>
              <a:path h="6452356" w="8823735">
                <a:moveTo>
                  <a:pt x="0" y="0"/>
                </a:moveTo>
                <a:lnTo>
                  <a:pt x="8823735" y="0"/>
                </a:lnTo>
                <a:lnTo>
                  <a:pt x="8823735" y="6452357"/>
                </a:lnTo>
                <a:lnTo>
                  <a:pt x="0" y="6452357"/>
                </a:lnTo>
                <a:lnTo>
                  <a:pt x="0" y="0"/>
                </a:lnTo>
                <a:close/>
              </a:path>
            </a:pathLst>
          </a:custGeom>
          <a:blipFill>
            <a:blip r:embed="rId7"/>
            <a:stretch>
              <a:fillRect l="0" t="0" r="0" b="0"/>
            </a:stretch>
          </a:blipFill>
        </p:spPr>
      </p:sp>
      <p:sp>
        <p:nvSpPr>
          <p:cNvPr name="Freeform 8" id="8"/>
          <p:cNvSpPr/>
          <p:nvPr/>
        </p:nvSpPr>
        <p:spPr>
          <a:xfrm flipH="false" flipV="false" rot="0">
            <a:off x="9144000" y="2524917"/>
            <a:ext cx="8704697" cy="6452356"/>
          </a:xfrm>
          <a:custGeom>
            <a:avLst/>
            <a:gdLst/>
            <a:ahLst/>
            <a:cxnLst/>
            <a:rect r="r" b="b" t="t" l="l"/>
            <a:pathLst>
              <a:path h="6452356" w="8704697">
                <a:moveTo>
                  <a:pt x="0" y="0"/>
                </a:moveTo>
                <a:lnTo>
                  <a:pt x="8704697" y="0"/>
                </a:lnTo>
                <a:lnTo>
                  <a:pt x="8704697" y="6452357"/>
                </a:lnTo>
                <a:lnTo>
                  <a:pt x="0" y="6452357"/>
                </a:lnTo>
                <a:lnTo>
                  <a:pt x="0" y="0"/>
                </a:lnTo>
                <a:close/>
              </a:path>
            </a:pathLst>
          </a:custGeom>
          <a:blipFill>
            <a:blip r:embed="rId8"/>
            <a:stretch>
              <a:fillRect l="0" t="0" r="0" b="0"/>
            </a:stretch>
          </a:blipFill>
        </p:spPr>
      </p:sp>
      <p:sp>
        <p:nvSpPr>
          <p:cNvPr name="TextBox 9" id="9"/>
          <p:cNvSpPr txBox="true"/>
          <p:nvPr/>
        </p:nvSpPr>
        <p:spPr>
          <a:xfrm rot="0">
            <a:off x="5772520" y="591863"/>
            <a:ext cx="6742959"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Challenges Page </a:t>
            </a:r>
          </a:p>
        </p:txBody>
      </p:sp>
      <p:sp>
        <p:nvSpPr>
          <p:cNvPr name="TextBox 10" id="10"/>
          <p:cNvSpPr txBox="true"/>
          <p:nvPr/>
        </p:nvSpPr>
        <p:spPr>
          <a:xfrm rot="0">
            <a:off x="1410146"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10134895"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995270" y="5324398"/>
            <a:ext cx="9511091" cy="5052767"/>
          </a:xfrm>
          <a:custGeom>
            <a:avLst/>
            <a:gdLst/>
            <a:ahLst/>
            <a:cxnLst/>
            <a:rect r="r" b="b" t="t" l="l"/>
            <a:pathLst>
              <a:path h="5052767" w="9511091">
                <a:moveTo>
                  <a:pt x="0" y="0"/>
                </a:moveTo>
                <a:lnTo>
                  <a:pt x="9511091" y="0"/>
                </a:lnTo>
                <a:lnTo>
                  <a:pt x="9511091" y="5052768"/>
                </a:lnTo>
                <a:lnTo>
                  <a:pt x="0" y="5052768"/>
                </a:lnTo>
                <a:lnTo>
                  <a:pt x="0" y="0"/>
                </a:lnTo>
                <a:close/>
              </a:path>
            </a:pathLst>
          </a:custGeom>
          <a:blipFill>
            <a:blip r:embed="rId7"/>
            <a:stretch>
              <a:fillRect l="0" t="0" r="0" b="0"/>
            </a:stretch>
          </a:blipFill>
        </p:spPr>
      </p:sp>
      <p:sp>
        <p:nvSpPr>
          <p:cNvPr name="Freeform 8" id="8"/>
          <p:cNvSpPr/>
          <p:nvPr/>
        </p:nvSpPr>
        <p:spPr>
          <a:xfrm flipH="false" flipV="false" rot="0">
            <a:off x="7995270" y="122425"/>
            <a:ext cx="9511091" cy="5076545"/>
          </a:xfrm>
          <a:custGeom>
            <a:avLst/>
            <a:gdLst/>
            <a:ahLst/>
            <a:cxnLst/>
            <a:rect r="r" b="b" t="t" l="l"/>
            <a:pathLst>
              <a:path h="5076545" w="9511091">
                <a:moveTo>
                  <a:pt x="0" y="0"/>
                </a:moveTo>
                <a:lnTo>
                  <a:pt x="9511091" y="0"/>
                </a:lnTo>
                <a:lnTo>
                  <a:pt x="9511091" y="5076545"/>
                </a:lnTo>
                <a:lnTo>
                  <a:pt x="0" y="5076545"/>
                </a:lnTo>
                <a:lnTo>
                  <a:pt x="0" y="0"/>
                </a:lnTo>
                <a:close/>
              </a:path>
            </a:pathLst>
          </a:custGeom>
          <a:blipFill>
            <a:blip r:embed="rId8"/>
            <a:stretch>
              <a:fillRect l="0" t="0" r="0" b="0"/>
            </a:stretch>
          </a:blipFill>
        </p:spPr>
      </p:sp>
      <p:sp>
        <p:nvSpPr>
          <p:cNvPr name="TextBox 9" id="9"/>
          <p:cNvSpPr txBox="true"/>
          <p:nvPr/>
        </p:nvSpPr>
        <p:spPr>
          <a:xfrm rot="0">
            <a:off x="806650" y="161635"/>
            <a:ext cx="5696772" cy="1758986"/>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LEADERBOARD PAGE</a:t>
            </a:r>
          </a:p>
        </p:txBody>
      </p:sp>
      <p:sp>
        <p:nvSpPr>
          <p:cNvPr name="TextBox 10" id="10"/>
          <p:cNvSpPr txBox="true"/>
          <p:nvPr/>
        </p:nvSpPr>
        <p:spPr>
          <a:xfrm rot="0">
            <a:off x="2806270" y="4510031"/>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2806270" y="9453601"/>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772520" y="591863"/>
            <a:ext cx="6742959"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Teams Page </a:t>
            </a:r>
          </a:p>
        </p:txBody>
      </p:sp>
      <p:sp>
        <p:nvSpPr>
          <p:cNvPr name="TextBox 8" id="8"/>
          <p:cNvSpPr txBox="true"/>
          <p:nvPr/>
        </p:nvSpPr>
        <p:spPr>
          <a:xfrm rot="0">
            <a:off x="1410146"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9" id="9"/>
          <p:cNvSpPr txBox="true"/>
          <p:nvPr/>
        </p:nvSpPr>
        <p:spPr>
          <a:xfrm rot="0">
            <a:off x="10134895"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
        <p:nvSpPr>
          <p:cNvPr name="Freeform 10" id="10"/>
          <p:cNvSpPr/>
          <p:nvPr/>
        </p:nvSpPr>
        <p:spPr>
          <a:xfrm flipH="false" flipV="false" rot="0">
            <a:off x="9144000" y="2503254"/>
            <a:ext cx="8528693" cy="7526571"/>
          </a:xfrm>
          <a:custGeom>
            <a:avLst/>
            <a:gdLst/>
            <a:ahLst/>
            <a:cxnLst/>
            <a:rect r="r" b="b" t="t" l="l"/>
            <a:pathLst>
              <a:path h="7526571" w="8528693">
                <a:moveTo>
                  <a:pt x="0" y="0"/>
                </a:moveTo>
                <a:lnTo>
                  <a:pt x="8528693" y="0"/>
                </a:lnTo>
                <a:lnTo>
                  <a:pt x="8528693" y="7526571"/>
                </a:lnTo>
                <a:lnTo>
                  <a:pt x="0" y="7526571"/>
                </a:lnTo>
                <a:lnTo>
                  <a:pt x="0" y="0"/>
                </a:lnTo>
                <a:close/>
              </a:path>
            </a:pathLst>
          </a:custGeom>
          <a:blipFill>
            <a:blip r:embed="rId7"/>
            <a:stretch>
              <a:fillRect l="0" t="0" r="0" b="0"/>
            </a:stretch>
          </a:blipFill>
        </p:spPr>
      </p:sp>
      <p:sp>
        <p:nvSpPr>
          <p:cNvPr name="Freeform 11" id="11"/>
          <p:cNvSpPr/>
          <p:nvPr/>
        </p:nvSpPr>
        <p:spPr>
          <a:xfrm flipH="false" flipV="false" rot="0">
            <a:off x="534579" y="2511186"/>
            <a:ext cx="8459791" cy="7518639"/>
          </a:xfrm>
          <a:custGeom>
            <a:avLst/>
            <a:gdLst/>
            <a:ahLst/>
            <a:cxnLst/>
            <a:rect r="r" b="b" t="t" l="l"/>
            <a:pathLst>
              <a:path h="7518639" w="8459791">
                <a:moveTo>
                  <a:pt x="0" y="0"/>
                </a:moveTo>
                <a:lnTo>
                  <a:pt x="8459790" y="0"/>
                </a:lnTo>
                <a:lnTo>
                  <a:pt x="8459790" y="7518639"/>
                </a:lnTo>
                <a:lnTo>
                  <a:pt x="0" y="7518639"/>
                </a:lnTo>
                <a:lnTo>
                  <a:pt x="0" y="0"/>
                </a:lnTo>
                <a:close/>
              </a:path>
            </a:pathLst>
          </a:custGeom>
          <a:blipFill>
            <a:blip r:embed="rId8"/>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058064" y="2760429"/>
            <a:ext cx="8695357" cy="6597602"/>
          </a:xfrm>
          <a:custGeom>
            <a:avLst/>
            <a:gdLst/>
            <a:ahLst/>
            <a:cxnLst/>
            <a:rect r="r" b="b" t="t" l="l"/>
            <a:pathLst>
              <a:path h="6597602" w="8695357">
                <a:moveTo>
                  <a:pt x="0" y="0"/>
                </a:moveTo>
                <a:lnTo>
                  <a:pt x="8695357" y="0"/>
                </a:lnTo>
                <a:lnTo>
                  <a:pt x="8695357" y="6597602"/>
                </a:lnTo>
                <a:lnTo>
                  <a:pt x="0" y="6597602"/>
                </a:lnTo>
                <a:lnTo>
                  <a:pt x="0" y="0"/>
                </a:lnTo>
                <a:close/>
              </a:path>
            </a:pathLst>
          </a:custGeom>
          <a:blipFill>
            <a:blip r:embed="rId7"/>
            <a:stretch>
              <a:fillRect l="0" t="0" r="0" b="0"/>
            </a:stretch>
          </a:blipFill>
        </p:spPr>
      </p:sp>
      <p:sp>
        <p:nvSpPr>
          <p:cNvPr name="Freeform 8" id="8"/>
          <p:cNvSpPr/>
          <p:nvPr/>
        </p:nvSpPr>
        <p:spPr>
          <a:xfrm flipH="false" flipV="false" rot="0">
            <a:off x="305026" y="2760429"/>
            <a:ext cx="8753038" cy="6597602"/>
          </a:xfrm>
          <a:custGeom>
            <a:avLst/>
            <a:gdLst/>
            <a:ahLst/>
            <a:cxnLst/>
            <a:rect r="r" b="b" t="t" l="l"/>
            <a:pathLst>
              <a:path h="6597602" w="8753038">
                <a:moveTo>
                  <a:pt x="0" y="0"/>
                </a:moveTo>
                <a:lnTo>
                  <a:pt x="8753038" y="0"/>
                </a:lnTo>
                <a:lnTo>
                  <a:pt x="8753038" y="6597602"/>
                </a:lnTo>
                <a:lnTo>
                  <a:pt x="0" y="6597602"/>
                </a:lnTo>
                <a:lnTo>
                  <a:pt x="0" y="0"/>
                </a:lnTo>
                <a:close/>
              </a:path>
            </a:pathLst>
          </a:custGeom>
          <a:blipFill>
            <a:blip r:embed="rId8"/>
            <a:stretch>
              <a:fillRect l="0" t="0" r="0" b="0"/>
            </a:stretch>
          </a:blipFill>
        </p:spPr>
      </p:sp>
      <p:sp>
        <p:nvSpPr>
          <p:cNvPr name="TextBox 9" id="9"/>
          <p:cNvSpPr txBox="true"/>
          <p:nvPr/>
        </p:nvSpPr>
        <p:spPr>
          <a:xfrm rot="0">
            <a:off x="5772520" y="591863"/>
            <a:ext cx="6742959"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Profile Page </a:t>
            </a:r>
          </a:p>
        </p:txBody>
      </p:sp>
      <p:sp>
        <p:nvSpPr>
          <p:cNvPr name="TextBox 10" id="10"/>
          <p:cNvSpPr txBox="true"/>
          <p:nvPr/>
        </p:nvSpPr>
        <p:spPr>
          <a:xfrm rot="0">
            <a:off x="1410146"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10134895" y="181431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TextBox 3" id="3"/>
          <p:cNvSpPr txBox="true"/>
          <p:nvPr/>
        </p:nvSpPr>
        <p:spPr>
          <a:xfrm rot="0">
            <a:off x="3196833" y="4041680"/>
            <a:ext cx="11894334" cy="1975039"/>
          </a:xfrm>
          <a:prstGeom prst="rect">
            <a:avLst/>
          </a:prstGeom>
        </p:spPr>
        <p:txBody>
          <a:bodyPr anchor="t" rtlCol="false" tIns="0" lIns="0" bIns="0" rIns="0">
            <a:spAutoFit/>
          </a:bodyPr>
          <a:lstStyle/>
          <a:p>
            <a:pPr algn="ctr" marL="0" indent="0" lvl="0">
              <a:lnSpc>
                <a:spcPts val="16089"/>
              </a:lnSpc>
              <a:spcBef>
                <a:spcPct val="0"/>
              </a:spcBef>
            </a:pPr>
            <a:r>
              <a:rPr lang="en-US" b="true" sz="11492">
                <a:solidFill>
                  <a:srgbClr val="FFFFFF"/>
                </a:solidFill>
                <a:latin typeface="TT Supermolot Neue Expanded Bold"/>
                <a:ea typeface="TT Supermolot Neue Expanded Bold"/>
                <a:cs typeface="TT Supermolot Neue Expanded Bold"/>
                <a:sym typeface="TT Supermolot Neue Expanded Bold"/>
              </a:rPr>
              <a:t>THANK YOU</a:t>
            </a:r>
          </a:p>
        </p:txBody>
      </p:sp>
      <p:sp>
        <p:nvSpPr>
          <p:cNvPr name="Freeform 4" id="4"/>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87750" y="2232637"/>
            <a:ext cx="7845643" cy="873143"/>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MEET OUR TEAM</a:t>
            </a:r>
          </a:p>
        </p:txBody>
      </p:sp>
      <p:sp>
        <p:nvSpPr>
          <p:cNvPr name="Freeform 4" id="4"/>
          <p:cNvSpPr/>
          <p:nvPr/>
        </p:nvSpPr>
        <p:spPr>
          <a:xfrm flipH="false" flipV="false" rot="0">
            <a:off x="11113146" y="3134313"/>
            <a:ext cx="6844198" cy="6433546"/>
          </a:xfrm>
          <a:custGeom>
            <a:avLst/>
            <a:gdLst/>
            <a:ahLst/>
            <a:cxnLst/>
            <a:rect r="r" b="b" t="t" l="l"/>
            <a:pathLst>
              <a:path h="6433546" w="6844198">
                <a:moveTo>
                  <a:pt x="0" y="0"/>
                </a:moveTo>
                <a:lnTo>
                  <a:pt x="6844198" y="0"/>
                </a:lnTo>
                <a:lnTo>
                  <a:pt x="6844198" y="6433546"/>
                </a:lnTo>
                <a:lnTo>
                  <a:pt x="0" y="6433546"/>
                </a:lnTo>
                <a:lnTo>
                  <a:pt x="0" y="0"/>
                </a:lnTo>
                <a:close/>
              </a:path>
            </a:pathLst>
          </a:custGeom>
          <a:blipFill>
            <a:blip r:embed="rId3"/>
            <a:stretch>
              <a:fillRect l="0" t="0" r="0" b="0"/>
            </a:stretch>
          </a:blipFill>
        </p:spPr>
      </p:sp>
      <p:sp>
        <p:nvSpPr>
          <p:cNvPr name="Freeform 5" id="5"/>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08768" y="3443871"/>
            <a:ext cx="13638184" cy="5814429"/>
          </a:xfrm>
          <a:custGeom>
            <a:avLst/>
            <a:gdLst/>
            <a:ahLst/>
            <a:cxnLst/>
            <a:rect r="r" b="b" t="t" l="l"/>
            <a:pathLst>
              <a:path h="5814429" w="13638184">
                <a:moveTo>
                  <a:pt x="0" y="0"/>
                </a:moveTo>
                <a:lnTo>
                  <a:pt x="13638184" y="0"/>
                </a:lnTo>
                <a:lnTo>
                  <a:pt x="13638184" y="5814429"/>
                </a:lnTo>
                <a:lnTo>
                  <a:pt x="0" y="5814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694685" y="4028622"/>
            <a:ext cx="10015293" cy="3563738"/>
          </a:xfrm>
          <a:prstGeom prst="rect">
            <a:avLst/>
          </a:prstGeom>
        </p:spPr>
        <p:txBody>
          <a:bodyPr anchor="t" rtlCol="false" tIns="0" lIns="0" bIns="0" rIns="0">
            <a:spAutoFit/>
          </a:bodyPr>
          <a:lstStyle/>
          <a:p>
            <a:pPr algn="l" marL="553707" indent="-276854" lvl="1">
              <a:lnSpc>
                <a:spcPts val="3590"/>
              </a:lnSpc>
              <a:buFont typeface="Arial"/>
              <a:buChar char="•"/>
            </a:pPr>
            <a:r>
              <a:rPr lang="en-US" b="true" sz="2564">
                <a:solidFill>
                  <a:srgbClr val="FFFFFF"/>
                </a:solidFill>
                <a:latin typeface="TT Supermolot Neue Expanded Bold"/>
                <a:ea typeface="TT Supermolot Neue Expanded Bold"/>
                <a:cs typeface="TT Supermolot Neue Expanded Bold"/>
                <a:sym typeface="TT Supermolot Neue Expanded Bold"/>
                <a:hlinkClick r:id="rId10" tooltip="https://github.com/audynatalie"/>
              </a:rPr>
              <a:t>Audy Natalie Cecilia Rumahorbo</a:t>
            </a:r>
            <a:r>
              <a:rPr lang="en-US" b="true" sz="2564">
                <a:solidFill>
                  <a:srgbClr val="FFFFFF"/>
                </a:solidFill>
                <a:latin typeface="TT Supermolot Neue Expanded Bold"/>
                <a:ea typeface="TT Supermolot Neue Expanded Bold"/>
                <a:cs typeface="TT Supermolot Neue Expanded Bold"/>
                <a:sym typeface="TT Supermolot Neue Expanded Bold"/>
              </a:rPr>
              <a:t> - 2306266962</a:t>
            </a:r>
          </a:p>
          <a:p>
            <a:pPr algn="l">
              <a:lnSpc>
                <a:spcPts val="3590"/>
              </a:lnSpc>
            </a:pPr>
          </a:p>
          <a:p>
            <a:pPr algn="l" marL="553707" indent="-276854" lvl="1">
              <a:lnSpc>
                <a:spcPts val="3590"/>
              </a:lnSpc>
              <a:buFont typeface="Arial"/>
              <a:buChar char="•"/>
            </a:pPr>
            <a:r>
              <a:rPr lang="en-US" b="true" sz="2564">
                <a:solidFill>
                  <a:srgbClr val="FFFFFF"/>
                </a:solidFill>
                <a:latin typeface="TT Supermolot Neue Expanded Bold"/>
                <a:ea typeface="TT Supermolot Neue Expanded Bold"/>
                <a:cs typeface="TT Supermolot Neue Expanded Bold"/>
                <a:sym typeface="TT Supermolot Neue Expanded Bold"/>
                <a:hlinkClick r:id="rId11" tooltip="https://github.com/dityalif"/>
              </a:rPr>
              <a:t>Muhammad Raditya Alif Nugroho</a:t>
            </a:r>
            <a:r>
              <a:rPr lang="en-US" b="true" sz="2564">
                <a:solidFill>
                  <a:srgbClr val="FFFFFF"/>
                </a:solidFill>
                <a:latin typeface="TT Supermolot Neue Expanded Bold"/>
                <a:ea typeface="TT Supermolot Neue Expanded Bold"/>
                <a:cs typeface="TT Supermolot Neue Expanded Bold"/>
                <a:sym typeface="TT Supermolot Neue Expanded Bold"/>
              </a:rPr>
              <a:t> - 2306212745</a:t>
            </a:r>
          </a:p>
          <a:p>
            <a:pPr algn="l">
              <a:lnSpc>
                <a:spcPts val="3590"/>
              </a:lnSpc>
            </a:pPr>
          </a:p>
          <a:p>
            <a:pPr algn="l" marL="553707" indent="-276854" lvl="1">
              <a:lnSpc>
                <a:spcPts val="3590"/>
              </a:lnSpc>
              <a:buFont typeface="Arial"/>
              <a:buChar char="•"/>
            </a:pPr>
            <a:r>
              <a:rPr lang="en-US" b="true" sz="2564">
                <a:solidFill>
                  <a:srgbClr val="FFFFFF"/>
                </a:solidFill>
                <a:latin typeface="TT Supermolot Neue Expanded Bold"/>
                <a:ea typeface="TT Supermolot Neue Expanded Bold"/>
                <a:cs typeface="TT Supermolot Neue Expanded Bold"/>
                <a:sym typeface="TT Supermolot Neue Expanded Bold"/>
                <a:hlinkClick r:id="rId12" tooltip="https://github.com/alfons07"/>
              </a:rPr>
              <a:t>Alfonsus Tanara Gultom</a:t>
            </a:r>
            <a:r>
              <a:rPr lang="en-US" b="true" sz="2564">
                <a:solidFill>
                  <a:srgbClr val="FFFFFF"/>
                </a:solidFill>
                <a:latin typeface="TT Supermolot Neue Expanded Bold"/>
                <a:ea typeface="TT Supermolot Neue Expanded Bold"/>
                <a:cs typeface="TT Supermolot Neue Expanded Bold"/>
                <a:sym typeface="TT Supermolot Neue Expanded Bold"/>
              </a:rPr>
              <a:t> - 2306267126</a:t>
            </a:r>
          </a:p>
          <a:p>
            <a:pPr algn="l">
              <a:lnSpc>
                <a:spcPts val="3590"/>
              </a:lnSpc>
            </a:pPr>
          </a:p>
          <a:p>
            <a:pPr algn="l" marL="553707" indent="-276854" lvl="1">
              <a:lnSpc>
                <a:spcPts val="3590"/>
              </a:lnSpc>
              <a:buFont typeface="Arial"/>
              <a:buChar char="•"/>
            </a:pPr>
            <a:r>
              <a:rPr lang="en-US" b="true" sz="2564">
                <a:solidFill>
                  <a:srgbClr val="FFFFFF"/>
                </a:solidFill>
                <a:latin typeface="TT Supermolot Neue Expanded Bold"/>
                <a:ea typeface="TT Supermolot Neue Expanded Bold"/>
                <a:cs typeface="TT Supermolot Neue Expanded Bold"/>
                <a:sym typeface="TT Supermolot Neue Expanded Bold"/>
                <a:hlinkClick r:id="rId13" tooltip="https://github.com/BlueBerryCakeee"/>
              </a:rPr>
              <a:t>Samih Bassam</a:t>
            </a:r>
            <a:r>
              <a:rPr lang="en-US" b="true" sz="2564">
                <a:solidFill>
                  <a:srgbClr val="FFFFFF"/>
                </a:solidFill>
                <a:latin typeface="TT Supermolot Neue Expanded Bold"/>
                <a:ea typeface="TT Supermolot Neue Expanded Bold"/>
                <a:cs typeface="TT Supermolot Neue Expanded Bold"/>
                <a:sym typeface="TT Supermolot Neue Expanded Bold"/>
              </a:rPr>
              <a:t> - 2306250623</a:t>
            </a:r>
          </a:p>
          <a:p>
            <a:pPr algn="l">
              <a:lnSpc>
                <a:spcPts val="359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true" flipV="false" rot="0">
            <a:off x="10126894" y="2098645"/>
            <a:ext cx="6750960" cy="7365899"/>
          </a:xfrm>
          <a:custGeom>
            <a:avLst/>
            <a:gdLst/>
            <a:ahLst/>
            <a:cxnLst/>
            <a:rect r="r" b="b" t="t" l="l"/>
            <a:pathLst>
              <a:path h="7365899" w="6750960">
                <a:moveTo>
                  <a:pt x="6750960" y="0"/>
                </a:moveTo>
                <a:lnTo>
                  <a:pt x="0" y="0"/>
                </a:lnTo>
                <a:lnTo>
                  <a:pt x="0" y="7365900"/>
                </a:lnTo>
                <a:lnTo>
                  <a:pt x="6750960" y="7365900"/>
                </a:lnTo>
                <a:lnTo>
                  <a:pt x="67509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199362" y="2053937"/>
            <a:ext cx="6267642" cy="1758986"/>
          </a:xfrm>
          <a:prstGeom prst="rect">
            <a:avLst/>
          </a:prstGeom>
        </p:spPr>
        <p:txBody>
          <a:bodyPr anchor="t" rtlCol="false" tIns="0" lIns="0" bIns="0" rIns="0">
            <a:spAutoFit/>
          </a:bodyPr>
          <a:lstStyle/>
          <a:p>
            <a:pPr algn="ctr">
              <a:lnSpc>
                <a:spcPts val="7000"/>
              </a:lnSpc>
            </a:pPr>
            <a:r>
              <a:rPr lang="en-US" b="true" sz="5000">
                <a:solidFill>
                  <a:srgbClr val="FFFFFF"/>
                </a:solidFill>
                <a:latin typeface="TT Supermolot Neue Expanded Bold"/>
                <a:ea typeface="TT Supermolot Neue Expanded Bold"/>
                <a:cs typeface="TT Supermolot Neue Expanded Bold"/>
                <a:sym typeface="TT Supermolot Neue Expanded Bold"/>
              </a:rPr>
              <a:t>ABOUT</a:t>
            </a:r>
          </a:p>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 QUEST-NEST</a:t>
            </a:r>
          </a:p>
        </p:txBody>
      </p:sp>
      <p:sp>
        <p:nvSpPr>
          <p:cNvPr name="TextBox 9" id="9"/>
          <p:cNvSpPr txBox="true"/>
          <p:nvPr/>
        </p:nvSpPr>
        <p:spPr>
          <a:xfrm rot="0">
            <a:off x="1522366" y="4227990"/>
            <a:ext cx="7621634" cy="4369998"/>
          </a:xfrm>
          <a:prstGeom prst="rect">
            <a:avLst/>
          </a:prstGeom>
        </p:spPr>
        <p:txBody>
          <a:bodyPr anchor="t" rtlCol="false" tIns="0" lIns="0" bIns="0" rIns="0">
            <a:spAutoFit/>
          </a:bodyPr>
          <a:lstStyle/>
          <a:p>
            <a:pPr algn="just">
              <a:lnSpc>
                <a:spcPts val="3860"/>
              </a:lnSpc>
            </a:pPr>
            <a:r>
              <a:rPr lang="en-US" sz="2757" b="true">
                <a:solidFill>
                  <a:srgbClr val="FFFFFF"/>
                </a:solidFill>
                <a:latin typeface="TT Supermolot Neue Expanded Bold"/>
                <a:ea typeface="TT Supermolot Neue Expanded Bold"/>
                <a:cs typeface="TT Supermolot Neue Expanded Bold"/>
                <a:sym typeface="TT Supermolot Neue Expanded Bold"/>
              </a:rPr>
              <a:t>QuestNest</a:t>
            </a:r>
            <a:r>
              <a:rPr lang="en-US" sz="2757">
                <a:solidFill>
                  <a:srgbClr val="FFFFFF"/>
                </a:solidFill>
                <a:latin typeface="TT Supermolot Neue Expanded"/>
                <a:ea typeface="TT Supermolot Neue Expanded"/>
                <a:cs typeface="TT Supermolot Neue Expanded"/>
                <a:sym typeface="TT Supermolot Neue Expanded"/>
              </a:rPr>
              <a:t> </a:t>
            </a:r>
            <a:r>
              <a:rPr lang="en-US" sz="2757">
                <a:solidFill>
                  <a:srgbClr val="FFFFFF"/>
                </a:solidFill>
                <a:latin typeface="TT Supermolot Neue Expanded"/>
                <a:ea typeface="TT Supermolot Neue Expanded"/>
                <a:cs typeface="TT Supermolot Neue Expanded"/>
                <a:sym typeface="TT Supermolot Neue Expanded"/>
              </a:rPr>
              <a:t>adalah platform web inovatif yang menggabungkan manajemen tugas dengan elemen permainan (gamification) untuk meningkatkan produktivitas individu dan tim. Dengan sistem XP, badge, dan leaderboard, menyelesaikan tugas menjadi lebih menyenangkan, memotivasi, dan penuh tantangan.</a:t>
            </a:r>
          </a:p>
          <a:p>
            <a:pPr algn="ctr" marL="0" indent="0" lvl="0">
              <a:lnSpc>
                <a:spcPts val="386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444"/>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85914" y="1328504"/>
            <a:ext cx="9916172" cy="873143"/>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FFFFF"/>
                </a:solidFill>
                <a:latin typeface="TT Supermolot Neue Expanded Bold"/>
                <a:ea typeface="TT Supermolot Neue Expanded Bold"/>
                <a:cs typeface="TT Supermolot Neue Expanded Bold"/>
                <a:sym typeface="TT Supermolot Neue Expanded Bold"/>
              </a:rPr>
              <a:t>FEATURES</a:t>
            </a:r>
          </a:p>
        </p:txBody>
      </p:sp>
      <p:sp>
        <p:nvSpPr>
          <p:cNvPr name="TextBox 8" id="8"/>
          <p:cNvSpPr txBox="true"/>
          <p:nvPr/>
        </p:nvSpPr>
        <p:spPr>
          <a:xfrm rot="0">
            <a:off x="2999016" y="6981464"/>
            <a:ext cx="5164414" cy="480806"/>
          </a:xfrm>
          <a:prstGeom prst="rect">
            <a:avLst/>
          </a:prstGeom>
        </p:spPr>
        <p:txBody>
          <a:bodyPr anchor="t" rtlCol="false" tIns="0" lIns="0" bIns="0" rIns="0">
            <a:spAutoFit/>
          </a:bodyPr>
          <a:lstStyle/>
          <a:p>
            <a:pPr algn="l">
              <a:lnSpc>
                <a:spcPts val="3932"/>
              </a:lnSpc>
            </a:pPr>
            <a:r>
              <a:rPr lang="en-US" b="true" sz="2809">
                <a:solidFill>
                  <a:srgbClr val="FFFFFF"/>
                </a:solidFill>
                <a:latin typeface="TT Supermolot Neue Expanded Bold"/>
                <a:ea typeface="TT Supermolot Neue Expanded Bold"/>
                <a:cs typeface="TT Supermolot Neue Expanded Bold"/>
                <a:sym typeface="TT Supermolot Neue Expanded Bold"/>
              </a:rPr>
              <a:t>Kolaborasi Tim</a:t>
            </a:r>
          </a:p>
        </p:txBody>
      </p:sp>
      <p:sp>
        <p:nvSpPr>
          <p:cNvPr name="TextBox 9" id="9"/>
          <p:cNvSpPr txBox="true"/>
          <p:nvPr/>
        </p:nvSpPr>
        <p:spPr>
          <a:xfrm rot="0">
            <a:off x="2999016" y="7666720"/>
            <a:ext cx="5336356" cy="1470822"/>
          </a:xfrm>
          <a:prstGeom prst="rect">
            <a:avLst/>
          </a:prstGeom>
        </p:spPr>
        <p:txBody>
          <a:bodyPr anchor="t" rtlCol="false" tIns="0" lIns="0" bIns="0" rIns="0">
            <a:spAutoFit/>
          </a:bodyPr>
          <a:lstStyle/>
          <a:p>
            <a:pPr algn="just" marL="0" indent="0" lvl="0">
              <a:lnSpc>
                <a:spcPts val="3932"/>
              </a:lnSpc>
              <a:spcBef>
                <a:spcPct val="0"/>
              </a:spcBef>
            </a:pPr>
            <a:r>
              <a:rPr lang="en-US" sz="2809">
                <a:solidFill>
                  <a:srgbClr val="FFFFFF"/>
                </a:solidFill>
                <a:latin typeface="TT Supermolot Neue Expanded"/>
                <a:ea typeface="TT Supermolot Neue Expanded"/>
                <a:cs typeface="TT Supermolot Neue Expanded"/>
                <a:sym typeface="TT Supermolot Neue Expanded"/>
              </a:rPr>
              <a:t>Bentuk challenge bersama, selesaikan misi kolektif, dan tingkatkan produktivitas tim.</a:t>
            </a:r>
          </a:p>
        </p:txBody>
      </p:sp>
      <p:sp>
        <p:nvSpPr>
          <p:cNvPr name="TextBox 10" id="10"/>
          <p:cNvSpPr txBox="true"/>
          <p:nvPr/>
        </p:nvSpPr>
        <p:spPr>
          <a:xfrm rot="0">
            <a:off x="2999016" y="2878667"/>
            <a:ext cx="5164414" cy="480806"/>
          </a:xfrm>
          <a:prstGeom prst="rect">
            <a:avLst/>
          </a:prstGeom>
        </p:spPr>
        <p:txBody>
          <a:bodyPr anchor="t" rtlCol="false" tIns="0" lIns="0" bIns="0" rIns="0">
            <a:spAutoFit/>
          </a:bodyPr>
          <a:lstStyle/>
          <a:p>
            <a:pPr algn="l">
              <a:lnSpc>
                <a:spcPts val="3932"/>
              </a:lnSpc>
            </a:pPr>
            <a:r>
              <a:rPr lang="en-US" b="true" sz="2809">
                <a:solidFill>
                  <a:srgbClr val="FFFFFF"/>
                </a:solidFill>
                <a:latin typeface="TT Supermolot Neue Expanded Bold"/>
                <a:ea typeface="TT Supermolot Neue Expanded Bold"/>
                <a:cs typeface="TT Supermolot Neue Expanded Bold"/>
                <a:sym typeface="TT Supermolot Neue Expanded Bold"/>
              </a:rPr>
              <a:t>Manajemen Tugas</a:t>
            </a:r>
          </a:p>
        </p:txBody>
      </p:sp>
      <p:sp>
        <p:nvSpPr>
          <p:cNvPr name="TextBox 11" id="11"/>
          <p:cNvSpPr txBox="true"/>
          <p:nvPr/>
        </p:nvSpPr>
        <p:spPr>
          <a:xfrm rot="0">
            <a:off x="2999016" y="3563922"/>
            <a:ext cx="5336356" cy="1470822"/>
          </a:xfrm>
          <a:prstGeom prst="rect">
            <a:avLst/>
          </a:prstGeom>
        </p:spPr>
        <p:txBody>
          <a:bodyPr anchor="t" rtlCol="false" tIns="0" lIns="0" bIns="0" rIns="0">
            <a:spAutoFit/>
          </a:bodyPr>
          <a:lstStyle/>
          <a:p>
            <a:pPr algn="just" marL="0" indent="0" lvl="0">
              <a:lnSpc>
                <a:spcPts val="3932"/>
              </a:lnSpc>
              <a:spcBef>
                <a:spcPct val="0"/>
              </a:spcBef>
            </a:pPr>
            <a:r>
              <a:rPr lang="en-US" sz="2809">
                <a:solidFill>
                  <a:srgbClr val="FFFFFF"/>
                </a:solidFill>
                <a:latin typeface="TT Supermolot Neue Expanded"/>
                <a:ea typeface="TT Supermolot Neue Expanded"/>
                <a:cs typeface="TT Supermolot Neue Expanded"/>
                <a:sym typeface="TT Supermolot Neue Expanded"/>
              </a:rPr>
              <a:t>Buat, kelola, dan tandai tugas sebagai selesai untuk mendapatkan XP.</a:t>
            </a:r>
          </a:p>
        </p:txBody>
      </p:sp>
      <p:sp>
        <p:nvSpPr>
          <p:cNvPr name="TextBox 12" id="12"/>
          <p:cNvSpPr txBox="true"/>
          <p:nvPr/>
        </p:nvSpPr>
        <p:spPr>
          <a:xfrm rot="0">
            <a:off x="9678516" y="2878667"/>
            <a:ext cx="5164414" cy="480806"/>
          </a:xfrm>
          <a:prstGeom prst="rect">
            <a:avLst/>
          </a:prstGeom>
        </p:spPr>
        <p:txBody>
          <a:bodyPr anchor="t" rtlCol="false" tIns="0" lIns="0" bIns="0" rIns="0">
            <a:spAutoFit/>
          </a:bodyPr>
          <a:lstStyle/>
          <a:p>
            <a:pPr algn="l">
              <a:lnSpc>
                <a:spcPts val="3932"/>
              </a:lnSpc>
            </a:pPr>
            <a:r>
              <a:rPr lang="en-US" b="true" sz="2809">
                <a:solidFill>
                  <a:srgbClr val="FFFFFF"/>
                </a:solidFill>
                <a:latin typeface="TT Supermolot Neue Expanded Bold"/>
                <a:ea typeface="TT Supermolot Neue Expanded Bold"/>
                <a:cs typeface="TT Supermolot Neue Expanded Bold"/>
                <a:sym typeface="TT Supermolot Neue Expanded Bold"/>
              </a:rPr>
              <a:t>Badge Pencapaian</a:t>
            </a:r>
          </a:p>
        </p:txBody>
      </p:sp>
      <p:sp>
        <p:nvSpPr>
          <p:cNvPr name="TextBox 13" id="13"/>
          <p:cNvSpPr txBox="true"/>
          <p:nvPr/>
        </p:nvSpPr>
        <p:spPr>
          <a:xfrm rot="0">
            <a:off x="9678516" y="3563922"/>
            <a:ext cx="5336356" cy="1965830"/>
          </a:xfrm>
          <a:prstGeom prst="rect">
            <a:avLst/>
          </a:prstGeom>
        </p:spPr>
        <p:txBody>
          <a:bodyPr anchor="t" rtlCol="false" tIns="0" lIns="0" bIns="0" rIns="0">
            <a:spAutoFit/>
          </a:bodyPr>
          <a:lstStyle/>
          <a:p>
            <a:pPr algn="just" marL="0" indent="0" lvl="0">
              <a:lnSpc>
                <a:spcPts val="3932"/>
              </a:lnSpc>
              <a:spcBef>
                <a:spcPct val="0"/>
              </a:spcBef>
            </a:pPr>
            <a:r>
              <a:rPr lang="en-US" sz="2809">
                <a:solidFill>
                  <a:srgbClr val="FFFFFF"/>
                </a:solidFill>
                <a:latin typeface="TT Supermolot Neue Expanded"/>
                <a:ea typeface="TT Supermolot Neue Expanded"/>
                <a:cs typeface="TT Supermolot Neue Expanded"/>
                <a:sym typeface="TT Supermolot Neue Expanded"/>
              </a:rPr>
              <a:t>Kumpulkan berbagai badge eksklusif berdasarkan performa dan pencapaian pribadi.</a:t>
            </a:r>
          </a:p>
        </p:txBody>
      </p:sp>
      <p:sp>
        <p:nvSpPr>
          <p:cNvPr name="TextBox 14" id="14"/>
          <p:cNvSpPr txBox="true"/>
          <p:nvPr/>
        </p:nvSpPr>
        <p:spPr>
          <a:xfrm rot="0">
            <a:off x="9678516" y="6981464"/>
            <a:ext cx="5164414" cy="480806"/>
          </a:xfrm>
          <a:prstGeom prst="rect">
            <a:avLst/>
          </a:prstGeom>
        </p:spPr>
        <p:txBody>
          <a:bodyPr anchor="t" rtlCol="false" tIns="0" lIns="0" bIns="0" rIns="0">
            <a:spAutoFit/>
          </a:bodyPr>
          <a:lstStyle/>
          <a:p>
            <a:pPr algn="l">
              <a:lnSpc>
                <a:spcPts val="3932"/>
              </a:lnSpc>
            </a:pPr>
            <a:r>
              <a:rPr lang="en-US" b="true" sz="2809">
                <a:solidFill>
                  <a:srgbClr val="FFFFFF"/>
                </a:solidFill>
                <a:latin typeface="TT Supermolot Neue Expanded Bold"/>
                <a:ea typeface="TT Supermolot Neue Expanded Bold"/>
                <a:cs typeface="TT Supermolot Neue Expanded Bold"/>
                <a:sym typeface="TT Supermolot Neue Expanded Bold"/>
              </a:rPr>
              <a:t>Leaderboard Tim</a:t>
            </a:r>
          </a:p>
        </p:txBody>
      </p:sp>
      <p:sp>
        <p:nvSpPr>
          <p:cNvPr name="TextBox 15" id="15"/>
          <p:cNvSpPr txBox="true"/>
          <p:nvPr/>
        </p:nvSpPr>
        <p:spPr>
          <a:xfrm rot="0">
            <a:off x="9678516" y="7666720"/>
            <a:ext cx="5336356" cy="975814"/>
          </a:xfrm>
          <a:prstGeom prst="rect">
            <a:avLst/>
          </a:prstGeom>
        </p:spPr>
        <p:txBody>
          <a:bodyPr anchor="t" rtlCol="false" tIns="0" lIns="0" bIns="0" rIns="0">
            <a:spAutoFit/>
          </a:bodyPr>
          <a:lstStyle/>
          <a:p>
            <a:pPr algn="just" marL="0" indent="0" lvl="0">
              <a:lnSpc>
                <a:spcPts val="3932"/>
              </a:lnSpc>
              <a:spcBef>
                <a:spcPct val="0"/>
              </a:spcBef>
            </a:pPr>
            <a:r>
              <a:rPr lang="en-US" sz="2809">
                <a:solidFill>
                  <a:srgbClr val="FFFFFF"/>
                </a:solidFill>
                <a:latin typeface="TT Supermolot Neue Expanded"/>
                <a:ea typeface="TT Supermolot Neue Expanded"/>
                <a:cs typeface="TT Supermolot Neue Expanded"/>
                <a:sym typeface="TT Supermolot Neue Expanded"/>
              </a:rPr>
              <a:t>Bersaing secara sehat dengan rekan tim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124320" y="76331"/>
            <a:ext cx="8753535" cy="10134338"/>
          </a:xfrm>
          <a:custGeom>
            <a:avLst/>
            <a:gdLst/>
            <a:ahLst/>
            <a:cxnLst/>
            <a:rect r="r" b="b" t="t" l="l"/>
            <a:pathLst>
              <a:path h="10134338" w="8753535">
                <a:moveTo>
                  <a:pt x="0" y="0"/>
                </a:moveTo>
                <a:lnTo>
                  <a:pt x="8753534" y="0"/>
                </a:lnTo>
                <a:lnTo>
                  <a:pt x="8753534" y="10134338"/>
                </a:lnTo>
                <a:lnTo>
                  <a:pt x="0" y="10134338"/>
                </a:lnTo>
                <a:lnTo>
                  <a:pt x="0" y="0"/>
                </a:lnTo>
                <a:close/>
              </a:path>
            </a:pathLst>
          </a:custGeom>
          <a:blipFill>
            <a:blip r:embed="rId7"/>
            <a:stretch>
              <a:fillRect l="0" t="0" r="0" b="0"/>
            </a:stretch>
          </a:blipFill>
        </p:spPr>
      </p:sp>
      <p:sp>
        <p:nvSpPr>
          <p:cNvPr name="TextBox 8" id="8"/>
          <p:cNvSpPr txBox="true"/>
          <p:nvPr/>
        </p:nvSpPr>
        <p:spPr>
          <a:xfrm rot="0">
            <a:off x="1410146" y="2952786"/>
            <a:ext cx="5489395" cy="4248078"/>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Entity Relationship Diagram (ERD)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969236" y="166024"/>
            <a:ext cx="12290064" cy="9954952"/>
          </a:xfrm>
          <a:custGeom>
            <a:avLst/>
            <a:gdLst/>
            <a:ahLst/>
            <a:cxnLst/>
            <a:rect r="r" b="b" t="t" l="l"/>
            <a:pathLst>
              <a:path h="9954952" w="12290064">
                <a:moveTo>
                  <a:pt x="0" y="0"/>
                </a:moveTo>
                <a:lnTo>
                  <a:pt x="12290064" y="0"/>
                </a:lnTo>
                <a:lnTo>
                  <a:pt x="12290064" y="9954952"/>
                </a:lnTo>
                <a:lnTo>
                  <a:pt x="0" y="9954952"/>
                </a:lnTo>
                <a:lnTo>
                  <a:pt x="0" y="0"/>
                </a:lnTo>
                <a:close/>
              </a:path>
            </a:pathLst>
          </a:custGeom>
          <a:blipFill>
            <a:blip r:embed="rId7"/>
            <a:stretch>
              <a:fillRect l="0" t="0" r="0" b="0"/>
            </a:stretch>
          </a:blipFill>
        </p:spPr>
      </p:sp>
      <p:sp>
        <p:nvSpPr>
          <p:cNvPr name="TextBox 8" id="8"/>
          <p:cNvSpPr txBox="true"/>
          <p:nvPr/>
        </p:nvSpPr>
        <p:spPr>
          <a:xfrm rot="0">
            <a:off x="534579" y="4552959"/>
            <a:ext cx="3996711"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Flowchart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11617" y="215805"/>
            <a:ext cx="8032142" cy="9855390"/>
          </a:xfrm>
          <a:custGeom>
            <a:avLst/>
            <a:gdLst/>
            <a:ahLst/>
            <a:cxnLst/>
            <a:rect r="r" b="b" t="t" l="l"/>
            <a:pathLst>
              <a:path h="9855390" w="8032142">
                <a:moveTo>
                  <a:pt x="0" y="0"/>
                </a:moveTo>
                <a:lnTo>
                  <a:pt x="8032142" y="0"/>
                </a:lnTo>
                <a:lnTo>
                  <a:pt x="8032142" y="9855390"/>
                </a:lnTo>
                <a:lnTo>
                  <a:pt x="0" y="9855390"/>
                </a:lnTo>
                <a:lnTo>
                  <a:pt x="0" y="0"/>
                </a:lnTo>
                <a:close/>
              </a:path>
            </a:pathLst>
          </a:custGeom>
          <a:blipFill>
            <a:blip r:embed="rId7"/>
            <a:stretch>
              <a:fillRect l="0" t="0" r="0" b="0"/>
            </a:stretch>
          </a:blipFill>
        </p:spPr>
      </p:sp>
      <p:sp>
        <p:nvSpPr>
          <p:cNvPr name="TextBox 8" id="8"/>
          <p:cNvSpPr txBox="true"/>
          <p:nvPr/>
        </p:nvSpPr>
        <p:spPr>
          <a:xfrm rot="0">
            <a:off x="330199" y="2952750"/>
            <a:ext cx="5884700" cy="4248150"/>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Unified Modeling Language (UML)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929858" y="220447"/>
            <a:ext cx="9648818" cy="4715860"/>
          </a:xfrm>
          <a:custGeom>
            <a:avLst/>
            <a:gdLst/>
            <a:ahLst/>
            <a:cxnLst/>
            <a:rect r="r" b="b" t="t" l="l"/>
            <a:pathLst>
              <a:path h="4715860" w="9648818">
                <a:moveTo>
                  <a:pt x="0" y="0"/>
                </a:moveTo>
                <a:lnTo>
                  <a:pt x="9648818" y="0"/>
                </a:lnTo>
                <a:lnTo>
                  <a:pt x="9648818" y="4715860"/>
                </a:lnTo>
                <a:lnTo>
                  <a:pt x="0" y="4715860"/>
                </a:lnTo>
                <a:lnTo>
                  <a:pt x="0" y="0"/>
                </a:lnTo>
                <a:close/>
              </a:path>
            </a:pathLst>
          </a:custGeom>
          <a:blipFill>
            <a:blip r:embed="rId7"/>
            <a:stretch>
              <a:fillRect l="0" t="0" r="0" b="0"/>
            </a:stretch>
          </a:blipFill>
        </p:spPr>
      </p:sp>
      <p:sp>
        <p:nvSpPr>
          <p:cNvPr name="Freeform 8" id="8"/>
          <p:cNvSpPr/>
          <p:nvPr/>
        </p:nvSpPr>
        <p:spPr>
          <a:xfrm flipH="false" flipV="false" rot="0">
            <a:off x="7929858" y="5173127"/>
            <a:ext cx="9648818" cy="5113873"/>
          </a:xfrm>
          <a:custGeom>
            <a:avLst/>
            <a:gdLst/>
            <a:ahLst/>
            <a:cxnLst/>
            <a:rect r="r" b="b" t="t" l="l"/>
            <a:pathLst>
              <a:path h="5113873" w="9648818">
                <a:moveTo>
                  <a:pt x="0" y="0"/>
                </a:moveTo>
                <a:lnTo>
                  <a:pt x="9648818" y="0"/>
                </a:lnTo>
                <a:lnTo>
                  <a:pt x="9648818" y="5113873"/>
                </a:lnTo>
                <a:lnTo>
                  <a:pt x="0" y="5113873"/>
                </a:lnTo>
                <a:lnTo>
                  <a:pt x="0" y="0"/>
                </a:lnTo>
                <a:close/>
              </a:path>
            </a:pathLst>
          </a:custGeom>
          <a:blipFill>
            <a:blip r:embed="rId8"/>
            <a:stretch>
              <a:fillRect l="0" t="0" r="0" b="0"/>
            </a:stretch>
          </a:blipFill>
        </p:spPr>
      </p:sp>
      <p:sp>
        <p:nvSpPr>
          <p:cNvPr name="TextBox 9" id="9"/>
          <p:cNvSpPr txBox="true"/>
          <p:nvPr/>
        </p:nvSpPr>
        <p:spPr>
          <a:xfrm rot="0">
            <a:off x="534579" y="796689"/>
            <a:ext cx="6134036" cy="2114514"/>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Landing Page Quest-Nest</a:t>
            </a:r>
          </a:p>
        </p:txBody>
      </p:sp>
      <p:sp>
        <p:nvSpPr>
          <p:cNvPr name="TextBox 10" id="10"/>
          <p:cNvSpPr txBox="true"/>
          <p:nvPr/>
        </p:nvSpPr>
        <p:spPr>
          <a:xfrm rot="0">
            <a:off x="2851201" y="4247368"/>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2851201" y="9453601"/>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0989" y="1536593"/>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77854" y="7626302"/>
            <a:ext cx="1751134" cy="1124105"/>
          </a:xfrm>
          <a:custGeom>
            <a:avLst/>
            <a:gdLst/>
            <a:ahLst/>
            <a:cxnLst/>
            <a:rect r="r" b="b" t="t" l="l"/>
            <a:pathLst>
              <a:path h="1124105" w="1751134">
                <a:moveTo>
                  <a:pt x="0" y="0"/>
                </a:moveTo>
                <a:lnTo>
                  <a:pt x="1751135" y="0"/>
                </a:lnTo>
                <a:lnTo>
                  <a:pt x="1751135" y="1124105"/>
                </a:lnTo>
                <a:lnTo>
                  <a:pt x="0" y="112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8510" y="8977274"/>
            <a:ext cx="3397020" cy="562052"/>
          </a:xfrm>
          <a:custGeom>
            <a:avLst/>
            <a:gdLst/>
            <a:ahLst/>
            <a:cxnLst/>
            <a:rect r="r" b="b" t="t" l="l"/>
            <a:pathLst>
              <a:path h="562052" w="3397020">
                <a:moveTo>
                  <a:pt x="0" y="0"/>
                </a:moveTo>
                <a:lnTo>
                  <a:pt x="3397020" y="0"/>
                </a:lnTo>
                <a:lnTo>
                  <a:pt x="3397020" y="562052"/>
                </a:lnTo>
                <a:lnTo>
                  <a:pt x="0" y="562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43759" y="1639594"/>
            <a:ext cx="3397020" cy="562052"/>
          </a:xfrm>
          <a:custGeom>
            <a:avLst/>
            <a:gdLst/>
            <a:ahLst/>
            <a:cxnLst/>
            <a:rect r="r" b="b" t="t" l="l"/>
            <a:pathLst>
              <a:path h="562052" w="3397020">
                <a:moveTo>
                  <a:pt x="0" y="0"/>
                </a:moveTo>
                <a:lnTo>
                  <a:pt x="3397020" y="0"/>
                </a:lnTo>
                <a:lnTo>
                  <a:pt x="3397020" y="562053"/>
                </a:lnTo>
                <a:lnTo>
                  <a:pt x="0" y="56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046488" y="180044"/>
            <a:ext cx="8539279" cy="4963456"/>
          </a:xfrm>
          <a:custGeom>
            <a:avLst/>
            <a:gdLst/>
            <a:ahLst/>
            <a:cxnLst/>
            <a:rect r="r" b="b" t="t" l="l"/>
            <a:pathLst>
              <a:path h="4963456" w="8539279">
                <a:moveTo>
                  <a:pt x="0" y="0"/>
                </a:moveTo>
                <a:lnTo>
                  <a:pt x="8539279" y="0"/>
                </a:lnTo>
                <a:lnTo>
                  <a:pt x="8539279" y="4963456"/>
                </a:lnTo>
                <a:lnTo>
                  <a:pt x="0" y="4963456"/>
                </a:lnTo>
                <a:lnTo>
                  <a:pt x="0" y="0"/>
                </a:lnTo>
                <a:close/>
              </a:path>
            </a:pathLst>
          </a:custGeom>
          <a:blipFill>
            <a:blip r:embed="rId7"/>
            <a:stretch>
              <a:fillRect l="0" t="0" r="0" b="0"/>
            </a:stretch>
          </a:blipFill>
        </p:spPr>
      </p:sp>
      <p:sp>
        <p:nvSpPr>
          <p:cNvPr name="Freeform 8" id="8"/>
          <p:cNvSpPr/>
          <p:nvPr/>
        </p:nvSpPr>
        <p:spPr>
          <a:xfrm flipH="false" flipV="false" rot="0">
            <a:off x="9115943" y="5275415"/>
            <a:ext cx="8469824" cy="4701774"/>
          </a:xfrm>
          <a:custGeom>
            <a:avLst/>
            <a:gdLst/>
            <a:ahLst/>
            <a:cxnLst/>
            <a:rect r="r" b="b" t="t" l="l"/>
            <a:pathLst>
              <a:path h="4701774" w="8469824">
                <a:moveTo>
                  <a:pt x="0" y="0"/>
                </a:moveTo>
                <a:lnTo>
                  <a:pt x="8469824" y="0"/>
                </a:lnTo>
                <a:lnTo>
                  <a:pt x="8469824" y="4701774"/>
                </a:lnTo>
                <a:lnTo>
                  <a:pt x="0" y="4701774"/>
                </a:lnTo>
                <a:lnTo>
                  <a:pt x="0" y="0"/>
                </a:lnTo>
                <a:close/>
              </a:path>
            </a:pathLst>
          </a:custGeom>
          <a:blipFill>
            <a:blip r:embed="rId8"/>
            <a:stretch>
              <a:fillRect l="-2024" t="0" r="-1979" b="0"/>
            </a:stretch>
          </a:blipFill>
        </p:spPr>
      </p:sp>
      <p:sp>
        <p:nvSpPr>
          <p:cNvPr name="TextBox 9" id="9"/>
          <p:cNvSpPr txBox="true"/>
          <p:nvPr/>
        </p:nvSpPr>
        <p:spPr>
          <a:xfrm rot="0">
            <a:off x="-1698510" y="438159"/>
            <a:ext cx="11182318" cy="1047732"/>
          </a:xfrm>
          <a:prstGeom prst="rect">
            <a:avLst/>
          </a:prstGeom>
        </p:spPr>
        <p:txBody>
          <a:bodyPr anchor="t" rtlCol="false" tIns="0" lIns="0" bIns="0" rIns="0">
            <a:spAutoFit/>
          </a:bodyPr>
          <a:lstStyle/>
          <a:p>
            <a:pPr algn="ctr">
              <a:lnSpc>
                <a:spcPts val="8400"/>
              </a:lnSpc>
            </a:pPr>
            <a:r>
              <a:rPr lang="en-US" sz="6000" b="true">
                <a:solidFill>
                  <a:srgbClr val="FFFFFF"/>
                </a:solidFill>
                <a:latin typeface="TT Supermolot Neue Expanded Bold"/>
                <a:ea typeface="TT Supermolot Neue Expanded Bold"/>
                <a:cs typeface="TT Supermolot Neue Expanded Bold"/>
                <a:sym typeface="TT Supermolot Neue Expanded Bold"/>
              </a:rPr>
              <a:t>Login Page</a:t>
            </a:r>
          </a:p>
        </p:txBody>
      </p:sp>
      <p:sp>
        <p:nvSpPr>
          <p:cNvPr name="TextBox 10" id="10"/>
          <p:cNvSpPr txBox="true"/>
          <p:nvPr/>
        </p:nvSpPr>
        <p:spPr>
          <a:xfrm rot="0">
            <a:off x="3657851" y="4454561"/>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Light Mode</a:t>
            </a:r>
          </a:p>
        </p:txBody>
      </p:sp>
      <p:sp>
        <p:nvSpPr>
          <p:cNvPr name="TextBox 11" id="11"/>
          <p:cNvSpPr txBox="true"/>
          <p:nvPr/>
        </p:nvSpPr>
        <p:spPr>
          <a:xfrm rot="0">
            <a:off x="3892649" y="9172575"/>
            <a:ext cx="6742959" cy="688939"/>
          </a:xfrm>
          <a:prstGeom prst="rect">
            <a:avLst/>
          </a:prstGeom>
        </p:spPr>
        <p:txBody>
          <a:bodyPr anchor="t" rtlCol="false" tIns="0" lIns="0" bIns="0" rIns="0">
            <a:spAutoFit/>
          </a:bodyPr>
          <a:lstStyle/>
          <a:p>
            <a:pPr algn="ctr">
              <a:lnSpc>
                <a:spcPts val="5599"/>
              </a:lnSpc>
            </a:pPr>
            <a:r>
              <a:rPr lang="en-US" sz="3999" b="true">
                <a:solidFill>
                  <a:srgbClr val="FFFFFF"/>
                </a:solidFill>
                <a:latin typeface="TT Supermolot Neue Expanded Bold"/>
                <a:ea typeface="TT Supermolot Neue Expanded Bold"/>
                <a:cs typeface="TT Supermolot Neue Expanded Bold"/>
                <a:sym typeface="TT Supermolot Neue Expanded Bold"/>
              </a:rPr>
              <a:t>Dark Mode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DAGn-cIXnzg</dc:identifier>
  <dcterms:modified xsi:type="dcterms:W3CDTF">2011-08-01T06:04:30Z</dcterms:modified>
  <cp:revision>1</cp:revision>
  <dc:title>PPT SBD PA24</dc:title>
</cp:coreProperties>
</file>